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07" r:id="rId2"/>
    <p:sldId id="655" r:id="rId3"/>
    <p:sldId id="651" r:id="rId4"/>
    <p:sldId id="654" r:id="rId5"/>
    <p:sldId id="652" r:id="rId6"/>
    <p:sldId id="615" r:id="rId7"/>
    <p:sldId id="653" r:id="rId8"/>
    <p:sldId id="449" r:id="rId9"/>
  </p:sldIdLst>
  <p:sldSz cx="9144000" cy="6858000" type="screen4x3"/>
  <p:notesSz cx="7023100" cy="93091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7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&amp;R" initials="Y" lastIdx="1" clrIdx="0"/>
  <p:cmAuthor id="1" name="Audrey Sumberg" initials="ATS" lastIdx="15" clrIdx="1"/>
  <p:cmAuthor id="2" name="Xerox Corporation" initials="XC" lastIdx="6" clrIdx="2"/>
  <p:cmAuthor id="3" name="Melikhov, Michael" initials="MM" lastIdx="13" clrIdx="3">
    <p:extLst>
      <p:ext uri="{19B8F6BF-5375-455C-9EA6-DF929625EA0E}">
        <p15:presenceInfo xmlns:p15="http://schemas.microsoft.com/office/powerpoint/2012/main" userId="S-1-5-21-329068152-1592454029-682003330-84417" providerId="AD"/>
      </p:ext>
    </p:extLst>
  </p:cmAuthor>
  <p:cmAuthor id="4" name="Alex" initials="AL" lastIdx="7" clrIdx="4"/>
  <p:cmAuthor id="5" name="Смирнов Василий Валерьевич" initials="В.В.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2895D5"/>
    <a:srgbClr val="777777"/>
    <a:srgbClr val="FFFFFF"/>
    <a:srgbClr val="34BCBA"/>
    <a:srgbClr val="6DAF3D"/>
    <a:srgbClr val="E64BA2"/>
    <a:srgbClr val="288BD6"/>
    <a:srgbClr val="666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1092" autoAdjust="0"/>
  </p:normalViewPr>
  <p:slideViewPr>
    <p:cSldViewPr snapToGrid="0" showGuides="1">
      <p:cViewPr varScale="1">
        <p:scale>
          <a:sx n="122" d="100"/>
          <a:sy n="122" d="100"/>
        </p:scale>
        <p:origin x="1218" y="96"/>
      </p:cViewPr>
      <p:guideLst>
        <p:guide orient="horz" pos="2407"/>
        <p:guide pos="2900"/>
      </p:guideLst>
    </p:cSldViewPr>
  </p:slideViewPr>
  <p:outlineViewPr>
    <p:cViewPr>
      <p:scale>
        <a:sx n="33" d="100"/>
        <a:sy n="33" d="100"/>
      </p:scale>
      <p:origin x="0" y="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642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A18DBD6-B143-4204-AD63-C256CDD1E9F6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37887E-EE9A-4DE2-9B29-71ACAE48F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0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7FC99B2-D4FB-42A1-A994-757C3D53E0DA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6438" y="698500"/>
            <a:ext cx="3070225" cy="230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3451179"/>
            <a:ext cx="5618480" cy="515973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CA2FA1-A8F9-4A59-B139-3FDF77DBF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Museo Sans For Dell" pitchFamily="2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698500"/>
            <a:ext cx="3070225" cy="2303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Slides 1 and 2 must stay together if you want to begin your presentation with the looping slide.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Starting from slide 1, go into Slide Show mode, click the </a:t>
            </a:r>
            <a:r>
              <a:rPr lang="en-US" dirty="0">
                <a:solidFill>
                  <a:srgbClr val="000000"/>
                </a:solidFill>
                <a:sym typeface="Wingdings 3"/>
              </a:rPr>
              <a:t> [play] </a:t>
            </a:r>
            <a:r>
              <a:rPr lang="en-US" dirty="0">
                <a:solidFill>
                  <a:srgbClr val="000000"/>
                </a:solidFill>
              </a:rPr>
              <a:t>button and it will take you to slide 2, which is the loop, this slide is hidden for the purpose of the loop.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When you are ready to start your presentation, press “Esc”. This will take you back to slide 1. Then press page down to move to advance through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44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74850" y="698500"/>
            <a:ext cx="3073400" cy="2305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8849" indent="-388849">
              <a:lnSpc>
                <a:spcPct val="70000"/>
              </a:lnSpc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862321-B91E-42F5-B905-E2CAEB936B1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74850" y="698500"/>
            <a:ext cx="3073400" cy="2305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8849" indent="-388849">
              <a:lnSpc>
                <a:spcPct val="70000"/>
              </a:lnSpc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862321-B91E-42F5-B905-E2CAEB936B1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2FA1-A8F9-4A59-B139-3FDF77DBF9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5BFF39-51C7-4ECC-943D-152E0BB6A5CB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A6A3F87-5E8E-4DAD-92A7-1979283CC325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690" r="6599" b="21842"/>
          <a:stretch/>
        </p:blipFill>
        <p:spPr>
          <a:xfrm>
            <a:off x="0" y="3535364"/>
            <a:ext cx="9144000" cy="3008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690" r="6599" b="21842"/>
          <a:stretch/>
        </p:blipFill>
        <p:spPr>
          <a:xfrm>
            <a:off x="0" y="3535364"/>
            <a:ext cx="9144000" cy="3008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690" r="6599" b="21842"/>
          <a:stretch/>
        </p:blipFill>
        <p:spPr>
          <a:xfrm>
            <a:off x="0" y="3535363"/>
            <a:ext cx="9144000" cy="3008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690" r="6599" b="21842"/>
          <a:stretch/>
        </p:blipFill>
        <p:spPr>
          <a:xfrm>
            <a:off x="0" y="3535363"/>
            <a:ext cx="9144000" cy="30083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0" t="11690" r="6599" b="21842"/>
          <a:stretch/>
        </p:blipFill>
        <p:spPr>
          <a:xfrm>
            <a:off x="0" y="3535363"/>
            <a:ext cx="9144000" cy="3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3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1BAA321-AD52-40B9-A2CC-87966C2E3E05}" type="datetime1">
              <a:rPr lang="en-US" smtClean="0"/>
              <a:t>4/19/2017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Xerox Internal Use Only</a:t>
            </a: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58" r:id="rId2"/>
    <p:sldLayoutId id="2147483829" r:id="rId3"/>
    <p:sldLayoutId id="214748373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4" y="845102"/>
            <a:ext cx="7891956" cy="2609298"/>
          </a:xfrm>
        </p:spPr>
        <p:txBody>
          <a:bodyPr/>
          <a:lstStyle/>
          <a:p>
            <a:r>
              <a:rPr lang="ru-RU" sz="2800" dirty="0" smtClean="0"/>
              <a:t>Создание эффективных центров печати</a:t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4000" dirty="0" smtClean="0"/>
              <a:t>Управляющая информационная система, версия </a:t>
            </a:r>
            <a:r>
              <a:rPr lang="en-US" sz="4000" dirty="0" smtClean="0"/>
              <a:t>Lite</a:t>
            </a:r>
            <a:br>
              <a:rPr lang="en-US" sz="4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4000" dirty="0" smtClean="0"/>
              <a:t>УИС </a:t>
            </a:r>
            <a:r>
              <a:rPr lang="en-US" sz="4000" dirty="0" smtClean="0"/>
              <a:t>Lite</a:t>
            </a:r>
            <a:endParaRPr lang="en-US" sz="3200" dirty="0"/>
          </a:p>
        </p:txBody>
      </p:sp>
      <p:sp>
        <p:nvSpPr>
          <p:cNvPr id="5" name="Action Button: Forward or Next 4">
            <a:hlinkClick r:id="" action="ppaction://customshow?id=0&amp;return=true" highlightClick="1"/>
          </p:cNvPr>
          <p:cNvSpPr/>
          <p:nvPr/>
        </p:nvSpPr>
        <p:spPr bwMode="auto">
          <a:xfrm>
            <a:off x="8961120" y="6675120"/>
            <a:ext cx="182880" cy="182880"/>
          </a:xfrm>
          <a:prstGeom prst="actionButtonForwardNext">
            <a:avLst/>
          </a:prstGeom>
          <a:solidFill>
            <a:srgbClr val="2895D5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B8AF6E-5373-4B4D-88ED-6B964900DD07}" type="datetime4">
              <a:rPr lang="en-US" smtClean="0"/>
              <a:t>April 19, 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3255264" y="1355725"/>
            <a:ext cx="5518622" cy="4702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Необходимость снижения затрат </a:t>
            </a:r>
            <a:r>
              <a:rPr lang="ru-RU" sz="2400" dirty="0"/>
              <a:t>на </a:t>
            </a:r>
            <a:r>
              <a:rPr lang="ru-RU" sz="2400" dirty="0" smtClean="0"/>
              <a:t>производство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Необходимость сокращения </a:t>
            </a:r>
            <a:r>
              <a:rPr lang="ru-RU" sz="2400" dirty="0"/>
              <a:t>времени печати </a:t>
            </a:r>
            <a:r>
              <a:rPr lang="ru-RU" sz="2400" dirty="0" smtClean="0"/>
              <a:t>документов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Необходимость снижения </a:t>
            </a:r>
            <a:r>
              <a:rPr lang="ru-RU" sz="2400" dirty="0"/>
              <a:t>процента ошибок при выпуске </a:t>
            </a:r>
            <a:r>
              <a:rPr lang="ru-RU" sz="2400" dirty="0" smtClean="0"/>
              <a:t>документов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Необходимость уменьшения  занятости квалифицированных кадров процессом печати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Необходимость полного использования возможностей имеющейся печатной инфраструктуры</a:t>
            </a:r>
            <a:endParaRPr lang="en-US" sz="2400" dirty="0"/>
          </a:p>
        </p:txBody>
      </p:sp>
      <p:pic>
        <p:nvPicPr>
          <p:cNvPr id="13" name="Picture 35" descr="D:\Profiles\ElenaKhv\My Documents\My Pictures\clip\техника\kern inserter_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09942" y="1295400"/>
            <a:ext cx="2651125" cy="4894262"/>
          </a:xfrm>
          <a:prstGeom prst="rect">
            <a:avLst/>
          </a:prstGeom>
          <a:noFill/>
          <a:effectLst>
            <a:softEdge rad="228600"/>
          </a:effectLst>
          <a:ex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6818" y="313918"/>
            <a:ext cx="8696960" cy="507831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Показания к применению</a:t>
            </a:r>
          </a:p>
        </p:txBody>
      </p:sp>
    </p:spTree>
    <p:extLst>
      <p:ext uri="{BB962C8B-B14F-4D97-AF65-F5344CB8AC3E}">
        <p14:creationId xmlns:p14="http://schemas.microsoft.com/office/powerpoint/2010/main" val="8630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27037" y="371475"/>
            <a:ext cx="8363266" cy="92578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Назначение решения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4800" y="6302375"/>
            <a:ext cx="534988" cy="4032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C613B1-59A0-4C23-855B-CC4451386A0E}" type="slidenum">
              <a:rPr lang="en-US" kern="0">
                <a:latin typeface="Xerox Sans" pitchFamily="50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latin typeface="Xerox Sans" pitchFamily="50" charset="0"/>
            </a:endParaRPr>
          </a:p>
        </p:txBody>
      </p:sp>
      <p:sp>
        <p:nvSpPr>
          <p:cNvPr id="63492" name="Прямоугольник 2"/>
          <p:cNvSpPr>
            <a:spLocks noChangeArrowheads="1"/>
          </p:cNvSpPr>
          <p:nvPr/>
        </p:nvSpPr>
        <p:spPr bwMode="auto">
          <a:xfrm>
            <a:off x="427037" y="855663"/>
            <a:ext cx="7821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Решение </a:t>
            </a:r>
            <a:r>
              <a:rPr lang="ru-RU" sz="2000" dirty="0">
                <a:solidFill>
                  <a:srgbClr val="7030A0"/>
                </a:solidFill>
              </a:rPr>
              <a:t>ориентировано на </a:t>
            </a:r>
            <a:r>
              <a:rPr lang="ru-RU" sz="2000" dirty="0" smtClean="0">
                <a:solidFill>
                  <a:srgbClr val="7030A0"/>
                </a:solidFill>
              </a:rPr>
              <a:t>автоматизацию процессов  централизованной печати любого вида документов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750AF29D-AA29-47AA-8787-BC0D72CAF6E9}" type="datetime4">
              <a:rPr lang="en-US" smtClean="0"/>
              <a:t>April 19, 2017</a:t>
            </a:fld>
            <a:endParaRPr lang="en-US" dirty="0"/>
          </a:p>
        </p:txBody>
      </p:sp>
      <p:grpSp>
        <p:nvGrpSpPr>
          <p:cNvPr id="21" name="Группа 20"/>
          <p:cNvGrpSpPr/>
          <p:nvPr/>
        </p:nvGrpSpPr>
        <p:grpSpPr>
          <a:xfrm rot="16200000">
            <a:off x="1050472" y="-440864"/>
            <a:ext cx="7043057" cy="9144002"/>
            <a:chOff x="2000494" y="1564956"/>
            <a:chExt cx="5371611" cy="5291634"/>
          </a:xfrm>
        </p:grpSpPr>
        <p:sp>
          <p:nvSpPr>
            <p:cNvPr id="22" name="Полилиния 21"/>
            <p:cNvSpPr/>
            <p:nvPr/>
          </p:nvSpPr>
          <p:spPr>
            <a:xfrm>
              <a:off x="4369374" y="1564956"/>
              <a:ext cx="1298140" cy="1492115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274683" tIns="304912" rIns="274684" bIns="30491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 smtClean="0"/>
                <a:t>Отчетная финансовая и бухгалтерская документация</a:t>
              </a:r>
              <a:endParaRPr lang="en-US" sz="19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706906" y="1863379"/>
              <a:ext cx="1665199" cy="895268"/>
            </a:xfrm>
            <a:custGeom>
              <a:avLst/>
              <a:gdLst>
                <a:gd name="connsiteX0" fmla="*/ 0 w 1665199"/>
                <a:gd name="connsiteY0" fmla="*/ 0 h 895268"/>
                <a:gd name="connsiteX1" fmla="*/ 1665199 w 1665199"/>
                <a:gd name="connsiteY1" fmla="*/ 0 h 895268"/>
                <a:gd name="connsiteX2" fmla="*/ 1665199 w 1665199"/>
                <a:gd name="connsiteY2" fmla="*/ 895268 h 895268"/>
                <a:gd name="connsiteX3" fmla="*/ 0 w 1665199"/>
                <a:gd name="connsiteY3" fmla="*/ 895268 h 895268"/>
                <a:gd name="connsiteX4" fmla="*/ 0 w 1665199"/>
                <a:gd name="connsiteY4" fmla="*/ 0 h 8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199" h="895268">
                  <a:moveTo>
                    <a:pt x="0" y="0"/>
                  </a:moveTo>
                  <a:lnTo>
                    <a:pt x="1665199" y="0"/>
                  </a:lnTo>
                  <a:lnTo>
                    <a:pt x="1665199" y="895268"/>
                  </a:lnTo>
                  <a:lnTo>
                    <a:pt x="0" y="895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665693" y="2831462"/>
              <a:ext cx="1298140" cy="1492115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  <p:txBody>
            <a:bodyPr spcFirstLastPara="0" vert="vert" wrap="square" lIns="274683" tIns="304912" rIns="274684" bIns="30491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err="1" smtClean="0"/>
                <a:t>Биллинговые</a:t>
              </a:r>
              <a:r>
                <a:rPr lang="ru-RU" sz="1900" kern="1200" dirty="0" smtClean="0"/>
                <a:t> материалы (счета, выписки, уведомления)</a:t>
              </a:r>
              <a:endParaRPr lang="en-US" sz="1900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000494" y="3129886"/>
              <a:ext cx="1611483" cy="895268"/>
            </a:xfrm>
            <a:custGeom>
              <a:avLst/>
              <a:gdLst>
                <a:gd name="connsiteX0" fmla="*/ 0 w 1611483"/>
                <a:gd name="connsiteY0" fmla="*/ 0 h 895268"/>
                <a:gd name="connsiteX1" fmla="*/ 1611483 w 1611483"/>
                <a:gd name="connsiteY1" fmla="*/ 0 h 895268"/>
                <a:gd name="connsiteX2" fmla="*/ 1611483 w 1611483"/>
                <a:gd name="connsiteY2" fmla="*/ 895268 h 895268"/>
                <a:gd name="connsiteX3" fmla="*/ 0 w 1611483"/>
                <a:gd name="connsiteY3" fmla="*/ 895268 h 895268"/>
                <a:gd name="connsiteX4" fmla="*/ 0 w 1611483"/>
                <a:gd name="connsiteY4" fmla="*/ 0 h 8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483" h="895268">
                  <a:moveTo>
                    <a:pt x="0" y="0"/>
                  </a:moveTo>
                  <a:lnTo>
                    <a:pt x="1611483" y="0"/>
                  </a:lnTo>
                  <a:lnTo>
                    <a:pt x="1611483" y="895268"/>
                  </a:lnTo>
                  <a:lnTo>
                    <a:pt x="0" y="895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067683" y="2831462"/>
              <a:ext cx="1298140" cy="1492115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714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  <p:txBody>
            <a:bodyPr spcFirstLastPara="0" vert="vert" wrap="square" lIns="202293" tIns="232522" rIns="202294" bIns="2325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 smtClean="0"/>
                <a:t>Отгрузочная документация</a:t>
              </a:r>
              <a:endParaRPr lang="en-US" sz="19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369374" y="4072770"/>
              <a:ext cx="1298140" cy="1492115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285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2857"/>
              </a:schemeClr>
            </a:effectRef>
            <a:fontRef idx="minor">
              <a:schemeClr val="lt1"/>
            </a:fontRef>
          </p:style>
          <p:txBody>
            <a:bodyPr spcFirstLastPara="0" vert="vert" wrap="square" lIns="274683" tIns="304912" rIns="274684" bIns="30491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Маркетинговые материалы</a:t>
              </a:r>
              <a:endParaRPr lang="en-US" sz="19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706906" y="4396392"/>
              <a:ext cx="1665199" cy="895268"/>
            </a:xfrm>
            <a:custGeom>
              <a:avLst/>
              <a:gdLst>
                <a:gd name="connsiteX0" fmla="*/ 0 w 1665199"/>
                <a:gd name="connsiteY0" fmla="*/ 0 h 895268"/>
                <a:gd name="connsiteX1" fmla="*/ 1665199 w 1665199"/>
                <a:gd name="connsiteY1" fmla="*/ 0 h 895268"/>
                <a:gd name="connsiteX2" fmla="*/ 1665199 w 1665199"/>
                <a:gd name="connsiteY2" fmla="*/ 895268 h 895268"/>
                <a:gd name="connsiteX3" fmla="*/ 0 w 1665199"/>
                <a:gd name="connsiteY3" fmla="*/ 895268 h 895268"/>
                <a:gd name="connsiteX4" fmla="*/ 0 w 1665199"/>
                <a:gd name="connsiteY4" fmla="*/ 0 h 8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199" h="895268">
                  <a:moveTo>
                    <a:pt x="0" y="0"/>
                  </a:moveTo>
                  <a:lnTo>
                    <a:pt x="1665199" y="0"/>
                  </a:lnTo>
                  <a:lnTo>
                    <a:pt x="1665199" y="895268"/>
                  </a:lnTo>
                  <a:lnTo>
                    <a:pt x="0" y="895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655312" y="5291660"/>
              <a:ext cx="1298140" cy="1560022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4286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  <p:txBody>
            <a:bodyPr spcFirstLastPara="0" vert="vert" wrap="square" lIns="274683" tIns="304912" rIns="274684" bIns="30491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 smtClean="0"/>
                <a:t>Комплекты инженерной документации</a:t>
              </a:r>
              <a:endParaRPr lang="en-US" sz="1900" kern="1200" dirty="0"/>
            </a:p>
          </p:txBody>
        </p:sp>
        <p:sp>
          <p:nvSpPr>
            <p:cNvPr id="63488" name="Прямоугольник 63487"/>
            <p:cNvSpPr/>
            <p:nvPr/>
          </p:nvSpPr>
          <p:spPr>
            <a:xfrm>
              <a:off x="2000494" y="5662898"/>
              <a:ext cx="1611483" cy="8952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489" name="Полилиния 63488"/>
            <p:cNvSpPr/>
            <p:nvPr/>
          </p:nvSpPr>
          <p:spPr>
            <a:xfrm>
              <a:off x="5067683" y="5291660"/>
              <a:ext cx="1298140" cy="1564930"/>
            </a:xfrm>
            <a:custGeom>
              <a:avLst/>
              <a:gdLst>
                <a:gd name="connsiteX0" fmla="*/ 0 w 1492114"/>
                <a:gd name="connsiteY0" fmla="*/ 649070 h 1298139"/>
                <a:gd name="connsiteX1" fmla="*/ 324535 w 1492114"/>
                <a:gd name="connsiteY1" fmla="*/ 0 h 1298139"/>
                <a:gd name="connsiteX2" fmla="*/ 1167579 w 1492114"/>
                <a:gd name="connsiteY2" fmla="*/ 0 h 1298139"/>
                <a:gd name="connsiteX3" fmla="*/ 1492114 w 1492114"/>
                <a:gd name="connsiteY3" fmla="*/ 649070 h 1298139"/>
                <a:gd name="connsiteX4" fmla="*/ 1167579 w 1492114"/>
                <a:gd name="connsiteY4" fmla="*/ 1298139 h 1298139"/>
                <a:gd name="connsiteX5" fmla="*/ 324535 w 1492114"/>
                <a:gd name="connsiteY5" fmla="*/ 1298139 h 1298139"/>
                <a:gd name="connsiteX6" fmla="*/ 0 w 1492114"/>
                <a:gd name="connsiteY6" fmla="*/ 649070 h 12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114" h="1298139">
                  <a:moveTo>
                    <a:pt x="746056" y="0"/>
                  </a:moveTo>
                  <a:lnTo>
                    <a:pt x="1492113" y="282346"/>
                  </a:lnTo>
                  <a:lnTo>
                    <a:pt x="1492113" y="1015793"/>
                  </a:lnTo>
                  <a:lnTo>
                    <a:pt x="746056" y="1298139"/>
                  </a:lnTo>
                  <a:lnTo>
                    <a:pt x="1" y="1015793"/>
                  </a:lnTo>
                  <a:lnTo>
                    <a:pt x="1" y="282346"/>
                  </a:lnTo>
                  <a:lnTo>
                    <a:pt x="746056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vert" wrap="square" lIns="202293" tIns="232522" rIns="202294" bIns="2325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Сопроводительная</a:t>
              </a:r>
              <a:r>
                <a:rPr lang="ru-RU" kern="1200" dirty="0" smtClean="0"/>
                <a:t> документация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1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27037" y="371475"/>
            <a:ext cx="8363266" cy="92578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Функционал решения</a:t>
            </a:r>
            <a:endParaRPr lang="en-US" sz="3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4800" y="6302375"/>
            <a:ext cx="534988" cy="4032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C613B1-59A0-4C23-855B-CC4451386A0E}" type="slidenum">
              <a:rPr lang="en-US" kern="0">
                <a:latin typeface="Xerox Sans" pitchFamily="50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latin typeface="Xerox Sans" pitchFamily="50" charset="0"/>
            </a:endParaRPr>
          </a:p>
        </p:txBody>
      </p:sp>
      <p:sp>
        <p:nvSpPr>
          <p:cNvPr id="63492" name="Прямоугольник 2"/>
          <p:cNvSpPr>
            <a:spLocks noChangeArrowheads="1"/>
          </p:cNvSpPr>
          <p:nvPr/>
        </p:nvSpPr>
        <p:spPr bwMode="auto">
          <a:xfrm>
            <a:off x="427036" y="855663"/>
            <a:ext cx="840127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В пределах графического интерфейса решения и списка доступного печатающего оборудования доступен следующий перечень функций: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получение заданий на печать из разнообразных источников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группировка и упорядочивание </a:t>
            </a:r>
            <a:r>
              <a:rPr lang="ru-RU" sz="2400" dirty="0" smtClean="0">
                <a:solidFill>
                  <a:schemeClr val="accent1"/>
                </a:solidFill>
              </a:rPr>
              <a:t>заданий </a:t>
            </a:r>
            <a:r>
              <a:rPr lang="ru-RU" sz="2400" dirty="0" smtClean="0">
                <a:solidFill>
                  <a:schemeClr val="accent1"/>
                </a:solidFill>
              </a:rPr>
              <a:t>перед </a:t>
            </a:r>
            <a:r>
              <a:rPr lang="ru-RU" sz="2400" dirty="0">
                <a:solidFill>
                  <a:schemeClr val="accent1"/>
                </a:solidFill>
              </a:rPr>
              <a:t>запуском печати, предпечатная подготовка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ручное или автоматическое распределение заданий печати по оборудованию в зависимости от производительности оборудования, его загрузки, и т.д.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мониторинг статуса печати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использование архива ранее напечатанных работ</a:t>
            </a: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</p:spPr>
        <p:txBody>
          <a:bodyPr/>
          <a:lstStyle/>
          <a:p>
            <a:fld id="{750AF29D-AA29-47AA-8787-BC0D72CAF6E9}" type="datetime4">
              <a:rPr lang="en-US" smtClean="0"/>
              <a:t>April 19,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B8AF6E-5373-4B4D-88ED-6B964900DD07}" type="datetime4">
              <a:rPr lang="en-US" smtClean="0"/>
              <a:t>April 19, 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6818" y="313918"/>
            <a:ext cx="86969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B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Производственный</a:t>
            </a:r>
            <a:r>
              <a:rPr lang="ru-RU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цикл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Центра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печати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entagon 4"/>
          <p:cNvSpPr/>
          <p:nvPr/>
        </p:nvSpPr>
        <p:spPr bwMode="auto">
          <a:xfrm>
            <a:off x="387350" y="1453752"/>
            <a:ext cx="3434247" cy="546498"/>
          </a:xfrm>
          <a:prstGeom prst="homePlate">
            <a:avLst>
              <a:gd name="adj" fmla="val 27892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Планирование производства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hevron 5"/>
          <p:cNvSpPr/>
          <p:nvPr/>
        </p:nvSpPr>
        <p:spPr bwMode="auto">
          <a:xfrm>
            <a:off x="3702050" y="1453753"/>
            <a:ext cx="2717800" cy="549066"/>
          </a:xfrm>
          <a:prstGeom prst="chevron">
            <a:avLst>
              <a:gd name="adj" fmla="val 27892"/>
            </a:avLst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Подготовка данных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hevron 46"/>
          <p:cNvSpPr/>
          <p:nvPr/>
        </p:nvSpPr>
        <p:spPr bwMode="auto">
          <a:xfrm>
            <a:off x="6307932" y="1453752"/>
            <a:ext cx="2297905" cy="546499"/>
          </a:xfrm>
          <a:prstGeom prst="chevron">
            <a:avLst>
              <a:gd name="adj" fmla="val 27892"/>
            </a:avLst>
          </a:prstGeom>
          <a:solidFill>
            <a:schemeClr val="accent3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Печать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hevron 5"/>
          <p:cNvSpPr/>
          <p:nvPr/>
        </p:nvSpPr>
        <p:spPr bwMode="auto">
          <a:xfrm>
            <a:off x="396875" y="2215752"/>
            <a:ext cx="2413000" cy="546498"/>
          </a:xfrm>
          <a:prstGeom prst="chevron">
            <a:avLst>
              <a:gd name="adj" fmla="val 27892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Конвертование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hevron 5"/>
          <p:cNvSpPr/>
          <p:nvPr/>
        </p:nvSpPr>
        <p:spPr bwMode="auto">
          <a:xfrm>
            <a:off x="2695178" y="2215752"/>
            <a:ext cx="2850356" cy="546498"/>
          </a:xfrm>
          <a:prstGeom prst="chevron">
            <a:avLst>
              <a:gd name="adj" fmla="val 27892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Упаковка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hevron 5"/>
          <p:cNvSpPr/>
          <p:nvPr/>
        </p:nvSpPr>
        <p:spPr bwMode="auto">
          <a:xfrm>
            <a:off x="5431631" y="2215752"/>
            <a:ext cx="3174206" cy="546498"/>
          </a:xfrm>
          <a:prstGeom prst="chevron">
            <a:avLst>
              <a:gd name="adj" fmla="val 27892"/>
            </a:avLst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Отгрузка и доставка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7" descr="4127EPS-FFPS-HCF-IFM-HCS-D3++BLM-CZ_re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8" y="4219574"/>
            <a:ext cx="4139893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31" y="4219574"/>
            <a:ext cx="1758522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Resize of MS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53" y="4419600"/>
            <a:ext cx="199263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w329fp6w\AppData\Local\Temp\7zE69A5.tmp\network_lave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762250"/>
            <a:ext cx="1666601" cy="16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>
            <a:off x="243840" y="1282691"/>
            <a:ext cx="8448097" cy="886171"/>
          </a:xfrm>
          <a:prstGeom prst="arc">
            <a:avLst>
              <a:gd name="adj1" fmla="val 2908"/>
              <a:gd name="adj2" fmla="val 2041"/>
            </a:avLst>
          </a:prstGeom>
          <a:ln w="635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ьная выноска 11"/>
          <p:cNvSpPr/>
          <p:nvPr/>
        </p:nvSpPr>
        <p:spPr>
          <a:xfrm>
            <a:off x="6393634" y="290473"/>
            <a:ext cx="2298303" cy="650240"/>
          </a:xfrm>
          <a:prstGeom prst="wedgeEllipseCallout">
            <a:avLst>
              <a:gd name="adj1" fmla="val -69772"/>
              <a:gd name="adj2" fmla="val 107637"/>
            </a:avLst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УИС </a:t>
            </a:r>
            <a:r>
              <a:rPr lang="en-US" sz="2000" b="1" dirty="0" smtClean="0"/>
              <a:t>Lite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17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B8AF6E-5373-4B4D-88ED-6B964900DD07}" type="datetime4">
              <a:rPr lang="en-US" smtClean="0"/>
              <a:t>April 19, 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6818" y="313918"/>
            <a:ext cx="86969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B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Эффекты</a:t>
            </a:r>
            <a:r>
              <a:rPr lang="ru-RU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внедрения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2" y="2672446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370114" y="996489"/>
            <a:ext cx="8349343" cy="5589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Сокращение затрат на производство за счет централизации на </a:t>
            </a:r>
            <a:r>
              <a:rPr lang="ru-RU" dirty="0" smtClean="0"/>
              <a:t>10-25%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Сокращение </a:t>
            </a:r>
            <a:r>
              <a:rPr lang="ru-RU" dirty="0"/>
              <a:t>времени печати документов на 15-50</a:t>
            </a:r>
            <a:r>
              <a:rPr lang="ru-RU" dirty="0" smtClean="0"/>
              <a:t>%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Обеспечение контроля печати в едином пользовательском </a:t>
            </a:r>
            <a:r>
              <a:rPr lang="ru-RU" dirty="0" smtClean="0"/>
              <a:t>интерфейсе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Снижение процента ошибок </a:t>
            </a:r>
            <a:r>
              <a:rPr lang="ru-RU" dirty="0" smtClean="0"/>
              <a:t>в </a:t>
            </a:r>
            <a:r>
              <a:rPr lang="ru-RU" dirty="0"/>
              <a:t>результате человеческого </a:t>
            </a:r>
            <a:r>
              <a:rPr lang="ru-RU" dirty="0" smtClean="0"/>
              <a:t>фактора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Обеспечение выпуска 100% </a:t>
            </a:r>
            <a:r>
              <a:rPr lang="ru-RU" dirty="0" smtClean="0"/>
              <a:t>продукции за счет</a:t>
            </a:r>
          </a:p>
          <a:p>
            <a:pPr marL="358775" lvl="0"/>
            <a:r>
              <a:rPr lang="ru-RU" dirty="0" smtClean="0"/>
              <a:t>автоматизированного </a:t>
            </a:r>
            <a:r>
              <a:rPr lang="ru-RU" dirty="0"/>
              <a:t>учета </a:t>
            </a:r>
            <a:r>
              <a:rPr lang="ru-RU" dirty="0" smtClean="0"/>
              <a:t>печати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финишных</a:t>
            </a:r>
          </a:p>
          <a:p>
            <a:pPr marL="358775"/>
            <a:r>
              <a:rPr lang="ru-RU" dirty="0"/>
              <a:t>о</a:t>
            </a:r>
            <a:r>
              <a:rPr lang="ru-RU" dirty="0" smtClean="0"/>
              <a:t>пераций для создания единого пакета</a:t>
            </a:r>
          </a:p>
          <a:p>
            <a:pPr marL="358775"/>
            <a:r>
              <a:rPr lang="ru-RU" dirty="0" smtClean="0"/>
              <a:t>документов из нескольких источников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Оптимальное</a:t>
            </a:r>
            <a:r>
              <a:rPr lang="en-GB" dirty="0"/>
              <a:t> </a:t>
            </a:r>
            <a:r>
              <a:rPr lang="en-GB" dirty="0" err="1"/>
              <a:t>использование</a:t>
            </a:r>
            <a:endParaRPr lang="ru-RU" dirty="0"/>
          </a:p>
          <a:p>
            <a:pPr marL="358775"/>
            <a:r>
              <a:rPr lang="en-GB" dirty="0" err="1" smtClean="0"/>
              <a:t>парка</a:t>
            </a:r>
            <a:r>
              <a:rPr lang="en-GB" dirty="0" smtClean="0"/>
              <a:t> </a:t>
            </a:r>
            <a:r>
              <a:rPr lang="en-GB" dirty="0" err="1" smtClean="0"/>
              <a:t>печатной</a:t>
            </a:r>
            <a:r>
              <a:rPr lang="en-GB" dirty="0" smtClean="0"/>
              <a:t> </a:t>
            </a:r>
            <a:r>
              <a:rPr lang="en-GB" dirty="0" err="1"/>
              <a:t>техники</a:t>
            </a:r>
            <a:r>
              <a:rPr lang="en-GB" dirty="0"/>
              <a:t> </a:t>
            </a:r>
            <a:r>
              <a:rPr lang="en-GB" dirty="0" err="1" smtClean="0"/>
              <a:t>при</a:t>
            </a:r>
            <a:endParaRPr lang="ru-RU" dirty="0" smtClean="0"/>
          </a:p>
          <a:p>
            <a:pPr marL="358775"/>
            <a:r>
              <a:rPr lang="ru-RU" dirty="0" smtClean="0"/>
              <a:t>п</a:t>
            </a:r>
            <a:r>
              <a:rPr lang="en-GB" dirty="0" err="1" smtClean="0"/>
              <a:t>ечати</a:t>
            </a:r>
            <a:r>
              <a:rPr lang="ru-RU" dirty="0" smtClean="0"/>
              <a:t> </a:t>
            </a:r>
            <a:r>
              <a:rPr lang="en-GB" dirty="0" err="1" smtClean="0"/>
              <a:t>инженерной</a:t>
            </a:r>
            <a:endParaRPr lang="ru-RU" dirty="0" smtClean="0"/>
          </a:p>
          <a:p>
            <a:pPr marL="358775"/>
            <a:r>
              <a:rPr lang="en-GB" dirty="0" err="1" smtClean="0"/>
              <a:t>документаци</a:t>
            </a:r>
            <a:r>
              <a:rPr lang="ru-RU" dirty="0" err="1"/>
              <a:t>и</a:t>
            </a: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43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B8AF6E-5373-4B4D-88ED-6B964900DD07}" type="datetime4">
              <a:rPr lang="en-US" smtClean="0"/>
              <a:t>April 19, 2017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A90B47-E214-4AA0-ABCC-FFA55F6C27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579120" y="957943"/>
            <a:ext cx="8253730" cy="5099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функционала планирования производства с уровня оперативного планирования на уровень календарного планирования, расчет сроков изготовления документации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апгрейда УИС </a:t>
            </a:r>
            <a:r>
              <a:rPr lang="en-US" dirty="0" smtClean="0"/>
              <a:t>Lite </a:t>
            </a:r>
            <a:r>
              <a:rPr lang="ru-RU" dirty="0" smtClean="0"/>
              <a:t>до старших версий УИС, поддерживающих следующие процессы:</a:t>
            </a:r>
          </a:p>
          <a:p>
            <a:pPr marL="687388" lvl="2" indent="-342900"/>
            <a:r>
              <a:rPr lang="ru-RU" sz="2000" dirty="0">
                <a:solidFill>
                  <a:schemeClr val="accent1"/>
                </a:solidFill>
              </a:rPr>
              <a:t>Конвертование</a:t>
            </a:r>
          </a:p>
          <a:p>
            <a:pPr marL="687388" lvl="2" indent="-342900"/>
            <a:r>
              <a:rPr lang="ru-RU" sz="2000" dirty="0">
                <a:solidFill>
                  <a:schemeClr val="accent1"/>
                </a:solidFill>
              </a:rPr>
              <a:t>Упаковка</a:t>
            </a:r>
          </a:p>
          <a:p>
            <a:pPr marL="687388" lvl="2" indent="-342900"/>
            <a:r>
              <a:rPr lang="ru-RU" sz="2000" dirty="0">
                <a:solidFill>
                  <a:schemeClr val="accent1"/>
                </a:solidFill>
              </a:rPr>
              <a:t>Отгрузка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функционала маркировки документов (присвоение штрих-кодов, нумерация </a:t>
            </a:r>
            <a:r>
              <a:rPr lang="ru-RU" dirty="0" smtClean="0"/>
              <a:t>страниц, нанесение факсимиле и </a:t>
            </a:r>
            <a:r>
              <a:rPr lang="ru-RU" dirty="0" smtClean="0"/>
              <a:t>т.д.)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работы через интерфейс МФУ </a:t>
            </a:r>
            <a:r>
              <a:rPr lang="en-US" dirty="0" smtClean="0"/>
              <a:t>Xerox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/>
              <a:t>технологии печати переменных данных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6818" y="313918"/>
            <a:ext cx="86969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BB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879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erox Lavender 2013">
  <a:themeElements>
    <a:clrScheme name="Xerox Lavender">
      <a:dk1>
        <a:srgbClr val="000000"/>
      </a:dk1>
      <a:lt1>
        <a:srgbClr val="FFFFFF"/>
      </a:lt1>
      <a:dk2>
        <a:srgbClr val="2895D5"/>
      </a:dk2>
      <a:lt2>
        <a:srgbClr val="34BCBA"/>
      </a:lt2>
      <a:accent1>
        <a:srgbClr val="7053AA"/>
      </a:accent1>
      <a:accent2>
        <a:srgbClr val="9B2583"/>
      </a:accent2>
      <a:accent3>
        <a:srgbClr val="E64BA2"/>
      </a:accent3>
      <a:accent4>
        <a:srgbClr val="E67600"/>
      </a:accent4>
      <a:accent5>
        <a:srgbClr val="FD9F13"/>
      </a:accent5>
      <a:accent6>
        <a:srgbClr val="6DAF3D"/>
      </a:accent6>
      <a:hlink>
        <a:srgbClr val="7053AA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rtlCol="0">
        <a:spAutoFit/>
      </a:bodyPr>
      <a:lstStyle>
        <a:defPPr>
          <a:defRPr sz="20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4B84D179059468C934A0134578F1E" ma:contentTypeVersion="0" ma:contentTypeDescription="Create a new document." ma:contentTypeScope="" ma:versionID="d0698a264cbd7f9901d60f2f88f900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0CA488-16FC-4507-B6C4-035F2F739B53}"/>
</file>

<file path=customXml/itemProps2.xml><?xml version="1.0" encoding="utf-8"?>
<ds:datastoreItem xmlns:ds="http://schemas.openxmlformats.org/officeDocument/2006/customXml" ds:itemID="{60A64EF4-0EDB-4CBD-B4FD-B5040D10553D}"/>
</file>

<file path=customXml/itemProps3.xml><?xml version="1.0" encoding="utf-8"?>
<ds:datastoreItem xmlns:ds="http://schemas.openxmlformats.org/officeDocument/2006/customXml" ds:itemID="{33F06BBE-0B22-48D2-BA44-51EFCACCCFAF}"/>
</file>

<file path=docProps/app.xml><?xml version="1.0" encoding="utf-8"?>
<Properties xmlns="http://schemas.openxmlformats.org/officeDocument/2006/extended-properties" xmlns:vt="http://schemas.openxmlformats.org/officeDocument/2006/docPropsVTypes">
  <Template>Xerox Lavender 2013</Template>
  <TotalTime>2493</TotalTime>
  <Words>388</Words>
  <Application>Microsoft Office PowerPoint</Application>
  <PresentationFormat>On-screen Show (4:3)</PresentationFormat>
  <Paragraphs>75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Museo Sans For Dell</vt:lpstr>
      <vt:lpstr>Wingdings</vt:lpstr>
      <vt:lpstr>Wingdings 3</vt:lpstr>
      <vt:lpstr>Xerox Sans</vt:lpstr>
      <vt:lpstr>Xerox Lavender 2013</vt:lpstr>
      <vt:lpstr>Создание эффективных центров печати  Управляющая информационная система, версия Lite  УИС Lite</vt:lpstr>
      <vt:lpstr>PowerPoint Presentation</vt:lpstr>
      <vt:lpstr>Назначение решения</vt:lpstr>
      <vt:lpstr>Функционал решения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Xerox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Xerox App Studio</dc:title>
  <dc:creator>Xerox Corporation</dc:creator>
  <cp:lastModifiedBy>Melikhov, Michael</cp:lastModifiedBy>
  <cp:revision>343</cp:revision>
  <cp:lastPrinted>2015-10-09T09:16:26Z</cp:lastPrinted>
  <dcterms:created xsi:type="dcterms:W3CDTF">2014-10-12T16:21:54Z</dcterms:created>
  <dcterms:modified xsi:type="dcterms:W3CDTF">2017-04-19T13:26:40Z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0x01010066D4B84D179059468C934A0134578F1E</vt:lpwstr>
  </property>
</Properties>
</file>